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58" r:id="rId3"/>
    <p:sldId id="259" r:id="rId4"/>
    <p:sldId id="260" r:id="rId5"/>
    <p:sldId id="265" r:id="rId6"/>
    <p:sldId id="266" r:id="rId7"/>
    <p:sldId id="267" r:id="rId8"/>
    <p:sldId id="264" r:id="rId9"/>
    <p:sldId id="261" r:id="rId10"/>
    <p:sldId id="262" r:id="rId11"/>
    <p:sldId id="263" r:id="rId12"/>
    <p:sldId id="25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67" d="100"/>
          <a:sy n="67" d="100"/>
        </p:scale>
        <p:origin x="66" y="7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7C2CA-9A0E-48BB-97DD-C39FFF58027D}" type="datetimeFigureOut">
              <a:rPr lang="en-IE" smtClean="0"/>
              <a:t>05/03/2017</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F57BA-FFAA-4F6D-BBF4-2394E6274676}" type="slidenum">
              <a:rPr lang="en-IE" smtClean="0"/>
              <a:t>‹#›</a:t>
            </a:fld>
            <a:endParaRPr lang="en-IE"/>
          </a:p>
        </p:txBody>
      </p:sp>
    </p:spTree>
    <p:extLst>
      <p:ext uri="{BB962C8B-B14F-4D97-AF65-F5344CB8AC3E}">
        <p14:creationId xmlns:p14="http://schemas.microsoft.com/office/powerpoint/2010/main" val="3663763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started by building a network of stakeholders that we could refer to through our concept development process and after that too. </a:t>
            </a:r>
          </a:p>
        </p:txBody>
      </p:sp>
      <p:sp>
        <p:nvSpPr>
          <p:cNvPr id="4" name="Slide Number Placeholder 3"/>
          <p:cNvSpPr>
            <a:spLocks noGrp="1"/>
          </p:cNvSpPr>
          <p:nvPr>
            <p:ph type="sldNum" sz="quarter" idx="10"/>
          </p:nvPr>
        </p:nvSpPr>
        <p:spPr/>
        <p:txBody>
          <a:bodyPr/>
          <a:lstStyle/>
          <a:p>
            <a:fld id="{F81F57BA-FFAA-4F6D-BBF4-2394E6274676}" type="slidenum">
              <a:rPr lang="en-IE" smtClean="0"/>
              <a:t>2</a:t>
            </a:fld>
            <a:endParaRPr lang="en-IE"/>
          </a:p>
        </p:txBody>
      </p:sp>
    </p:spTree>
    <p:extLst>
      <p:ext uri="{BB962C8B-B14F-4D97-AF65-F5344CB8AC3E}">
        <p14:creationId xmlns:p14="http://schemas.microsoft.com/office/powerpoint/2010/main" val="43370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spend some time need-finding, going through different areas of the house to find out what elderly people had the most issue with. </a:t>
            </a:r>
            <a:r>
              <a:rPr lang="en-IE" sz="1200" b="0" i="0" u="none" strike="noStrike" kern="1200" dirty="0">
                <a:solidFill>
                  <a:schemeClr val="tx1"/>
                </a:solidFill>
                <a:effectLst/>
                <a:latin typeface="+mn-lt"/>
                <a:ea typeface="+mn-ea"/>
                <a:cs typeface="+mn-cs"/>
              </a:rPr>
              <a:t>4-3-5 Concept Generation method after to hone in on some idea about prevention. Then we decided on risk of fall detection and data collection. More needs to be done to figure out whether a fall can be preventable or predictable many moons in advance of the fall. This can be done through data collection. </a:t>
            </a:r>
          </a:p>
          <a:p>
            <a:endParaRPr lang="en-IE" dirty="0"/>
          </a:p>
        </p:txBody>
      </p:sp>
      <p:sp>
        <p:nvSpPr>
          <p:cNvPr id="4" name="Slide Number Placeholder 3"/>
          <p:cNvSpPr>
            <a:spLocks noGrp="1"/>
          </p:cNvSpPr>
          <p:nvPr>
            <p:ph type="sldNum" sz="quarter" idx="10"/>
          </p:nvPr>
        </p:nvSpPr>
        <p:spPr/>
        <p:txBody>
          <a:bodyPr/>
          <a:lstStyle/>
          <a:p>
            <a:fld id="{F81F57BA-FFAA-4F6D-BBF4-2394E6274676}" type="slidenum">
              <a:rPr lang="en-IE" smtClean="0"/>
              <a:t>3</a:t>
            </a:fld>
            <a:endParaRPr lang="en-IE"/>
          </a:p>
        </p:txBody>
      </p:sp>
    </p:spTree>
    <p:extLst>
      <p:ext uri="{BB962C8B-B14F-4D97-AF65-F5344CB8AC3E}">
        <p14:creationId xmlns:p14="http://schemas.microsoft.com/office/powerpoint/2010/main" val="608497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3/5/2017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3/5/2017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IE" b="1" dirty="0"/>
              <a:t>Group 14: Fall Finder</a:t>
            </a:r>
          </a:p>
        </p:txBody>
      </p:sp>
      <p:sp>
        <p:nvSpPr>
          <p:cNvPr id="3" name="Subtitle 2"/>
          <p:cNvSpPr>
            <a:spLocks noGrp="1"/>
          </p:cNvSpPr>
          <p:nvPr>
            <p:ph type="subTitle" idx="1"/>
          </p:nvPr>
        </p:nvSpPr>
        <p:spPr>
          <a:xfrm>
            <a:off x="1876424" y="3602037"/>
            <a:ext cx="9582151" cy="2598737"/>
          </a:xfrm>
        </p:spPr>
        <p:txBody>
          <a:bodyPr>
            <a:normAutofit/>
          </a:bodyPr>
          <a:lstStyle/>
          <a:p>
            <a:pPr algn="ctr"/>
            <a:r>
              <a:rPr lang="en-IE" sz="2400" b="1" dirty="0">
                <a:solidFill>
                  <a:schemeClr val="bg2"/>
                </a:solidFill>
              </a:rPr>
              <a:t>Preventing falls in the future </a:t>
            </a:r>
          </a:p>
          <a:p>
            <a:pPr marL="342900" indent="-342900">
              <a:buFont typeface="Arial" panose="020B0604020202020204" pitchFamily="34" charset="0"/>
              <a:buChar char="•"/>
            </a:pPr>
            <a:r>
              <a:rPr lang="en-IE" sz="1600" dirty="0">
                <a:solidFill>
                  <a:schemeClr val="bg2"/>
                </a:solidFill>
              </a:rPr>
              <a:t>Rossa Fitzsimons </a:t>
            </a:r>
          </a:p>
          <a:p>
            <a:pPr marL="342900" indent="-342900">
              <a:buFont typeface="Arial" panose="020B0604020202020204" pitchFamily="34" charset="0"/>
              <a:buChar char="•"/>
            </a:pPr>
            <a:r>
              <a:rPr lang="en-IE" sz="1600" dirty="0">
                <a:solidFill>
                  <a:schemeClr val="bg2"/>
                </a:solidFill>
              </a:rPr>
              <a:t>Ross O’dwyer</a:t>
            </a:r>
          </a:p>
          <a:p>
            <a:pPr marL="342900" indent="-342900">
              <a:buFont typeface="Arial" panose="020B0604020202020204" pitchFamily="34" charset="0"/>
              <a:buChar char="•"/>
            </a:pPr>
            <a:r>
              <a:rPr lang="en-IE" sz="1600" dirty="0">
                <a:solidFill>
                  <a:schemeClr val="bg2"/>
                </a:solidFill>
              </a:rPr>
              <a:t>Dale Chen</a:t>
            </a:r>
          </a:p>
          <a:p>
            <a:pPr marL="342900" indent="-342900">
              <a:buFont typeface="Arial" panose="020B0604020202020204" pitchFamily="34" charset="0"/>
              <a:buChar char="•"/>
            </a:pPr>
            <a:r>
              <a:rPr lang="en-IE" sz="1600" dirty="0">
                <a:solidFill>
                  <a:schemeClr val="bg2"/>
                </a:solidFill>
              </a:rPr>
              <a:t>Charlotte Weever</a:t>
            </a:r>
          </a:p>
          <a:p>
            <a:pPr marL="342900" indent="-342900">
              <a:buFont typeface="Arial" panose="020B0604020202020204" pitchFamily="34" charset="0"/>
              <a:buChar char="•"/>
            </a:pPr>
            <a:endParaRPr lang="en-IE" sz="2400" dirty="0"/>
          </a:p>
        </p:txBody>
      </p:sp>
      <p:pic>
        <p:nvPicPr>
          <p:cNvPr id="2050" name="Picture 2" descr="https://lh6.googleusercontent.com/_2cKzTYDYPC4c5gqME9nDAmxV3BoSy8pcnjw8Uu3qW0XmbR9TN9qJePkLdtRMamCd46MfgquLznBrN6_XzY6B2XDafC_C1_d9FDc2aDMphjhGhgzhFs6vjerBknpi5J2PW7puyu7S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989" y="1"/>
            <a:ext cx="4327011" cy="149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184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4951" r="7900" b="4"/>
          <a:stretch/>
        </p:blipFill>
        <p:spPr>
          <a:xfrm>
            <a:off x="3418785" y="2497720"/>
            <a:ext cx="2245675" cy="3047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6"/>
          <p:cNvPicPr>
            <a:picLocks noChangeAspect="1"/>
          </p:cNvPicPr>
          <p:nvPr/>
        </p:nvPicPr>
        <p:blipFill rotWithShape="1">
          <a:blip r:embed="rId3"/>
          <a:srcRect l="18612" r="14711" b="5"/>
          <a:stretch/>
        </p:blipFill>
        <p:spPr>
          <a:xfrm>
            <a:off x="864501" y="2497720"/>
            <a:ext cx="2245674" cy="3047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title"/>
          </p:nvPr>
        </p:nvSpPr>
        <p:spPr>
          <a:xfrm>
            <a:off x="951434" y="343176"/>
            <a:ext cx="9905998" cy="1478570"/>
          </a:xfrm>
        </p:spPr>
        <p:txBody>
          <a:bodyPr>
            <a:normAutofit/>
          </a:bodyPr>
          <a:lstStyle/>
          <a:p>
            <a:pPr algn="ctr"/>
            <a:r>
              <a:rPr lang="en-IE" dirty="0"/>
              <a:t>The Engineering bits </a:t>
            </a:r>
          </a:p>
        </p:txBody>
      </p:sp>
      <p:sp>
        <p:nvSpPr>
          <p:cNvPr id="74" name="Text Placeholder 5"/>
          <p:cNvSpPr txBox="1">
            <a:spLocks/>
          </p:cNvSpPr>
          <p:nvPr/>
        </p:nvSpPr>
        <p:spPr>
          <a:xfrm>
            <a:off x="6281681" y="2250809"/>
            <a:ext cx="5765799" cy="3541714"/>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IE" sz="2800" dirty="0"/>
              <a:t>Micro-controller (Arduino Uno)</a:t>
            </a:r>
          </a:p>
          <a:p>
            <a:r>
              <a:rPr lang="en-IE" sz="2800" dirty="0"/>
              <a:t>SD card shield</a:t>
            </a:r>
          </a:p>
          <a:p>
            <a:r>
              <a:rPr lang="en-IE" sz="2800" dirty="0"/>
              <a:t>Proximity &amp; Accelerometer sensors </a:t>
            </a:r>
          </a:p>
          <a:p>
            <a:r>
              <a:rPr lang="en-IE" sz="2800" dirty="0"/>
              <a:t>Calibration with Arduino &amp; </a:t>
            </a:r>
            <a:r>
              <a:rPr lang="en-IE" sz="2800" dirty="0" err="1"/>
              <a:t>Matlab</a:t>
            </a:r>
            <a:endParaRPr lang="en-IE" sz="2800" dirty="0"/>
          </a:p>
        </p:txBody>
      </p:sp>
    </p:spTree>
    <p:extLst>
      <p:ext uri="{BB962C8B-B14F-4D97-AF65-F5344CB8AC3E}">
        <p14:creationId xmlns:p14="http://schemas.microsoft.com/office/powerpoint/2010/main" val="1592312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4000" dirty="0"/>
              <a:t>What can be improved? </a:t>
            </a:r>
          </a:p>
        </p:txBody>
      </p:sp>
      <p:sp>
        <p:nvSpPr>
          <p:cNvPr id="3" name="Content Placeholder 2"/>
          <p:cNvSpPr>
            <a:spLocks noGrp="1"/>
          </p:cNvSpPr>
          <p:nvPr>
            <p:ph idx="1"/>
          </p:nvPr>
        </p:nvSpPr>
        <p:spPr>
          <a:xfrm>
            <a:off x="1141412" y="1742279"/>
            <a:ext cx="9905999" cy="4522789"/>
          </a:xfrm>
        </p:spPr>
        <p:txBody>
          <a:bodyPr/>
          <a:lstStyle/>
          <a:p>
            <a:pPr marL="0" indent="0">
              <a:buNone/>
            </a:pPr>
            <a:r>
              <a:rPr lang="en-IE" sz="2800" dirty="0"/>
              <a:t>If the budget was larger, there could be plenty of improvements…</a:t>
            </a:r>
          </a:p>
          <a:p>
            <a:endParaRPr lang="en-IE" dirty="0"/>
          </a:p>
          <a:p>
            <a:r>
              <a:rPr lang="en-IE" dirty="0"/>
              <a:t>Proximity sensor could be changed from ultrasonic to laser for improved accuracy</a:t>
            </a:r>
          </a:p>
          <a:p>
            <a:r>
              <a:rPr lang="en-IE" dirty="0"/>
              <a:t>Smaller micro-controller to conceal it more easily </a:t>
            </a:r>
          </a:p>
          <a:p>
            <a:r>
              <a:rPr lang="en-IE" dirty="0"/>
              <a:t>Funding for several prototypes to be created and tested by study groups</a:t>
            </a:r>
          </a:p>
          <a:p>
            <a:r>
              <a:rPr lang="en-IE" dirty="0"/>
              <a:t>Improved casing and cloud data collection method rather than SD card</a:t>
            </a:r>
          </a:p>
          <a:p>
            <a:endParaRPr lang="en-IE" dirty="0"/>
          </a:p>
          <a:p>
            <a:endParaRPr lang="en-IE" dirty="0"/>
          </a:p>
        </p:txBody>
      </p:sp>
    </p:spTree>
    <p:extLst>
      <p:ext uri="{BB962C8B-B14F-4D97-AF65-F5344CB8AC3E}">
        <p14:creationId xmlns:p14="http://schemas.microsoft.com/office/powerpoint/2010/main" val="867718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84262" y="4261829"/>
            <a:ext cx="9905998" cy="1478570"/>
          </a:xfrm>
        </p:spPr>
        <p:txBody>
          <a:bodyPr>
            <a:noAutofit/>
          </a:bodyPr>
          <a:lstStyle/>
          <a:p>
            <a:pPr algn="ctr"/>
            <a:r>
              <a:rPr lang="en-IE" sz="8000" b="1" dirty="0">
                <a:solidFill>
                  <a:schemeClr val="bg1"/>
                </a:solidFill>
              </a:rPr>
              <a:t>THANK YOU</a:t>
            </a:r>
            <a:br>
              <a:rPr lang="en-IE" sz="8000" b="1" dirty="0">
                <a:solidFill>
                  <a:schemeClr val="bg1"/>
                </a:solidFill>
              </a:rPr>
            </a:br>
            <a:r>
              <a:rPr lang="en-IE" sz="8000" b="1" dirty="0">
                <a:solidFill>
                  <a:schemeClr val="bg1"/>
                </a:solidFill>
              </a:rPr>
              <a:t>Questions?</a:t>
            </a:r>
          </a:p>
        </p:txBody>
      </p:sp>
      <p:pic>
        <p:nvPicPr>
          <p:cNvPr id="5" name="Picture 4"/>
          <p:cNvPicPr>
            <a:picLocks noChangeAspect="1"/>
          </p:cNvPicPr>
          <p:nvPr/>
        </p:nvPicPr>
        <p:blipFill>
          <a:blip r:embed="rId3"/>
          <a:stretch>
            <a:fillRect/>
          </a:stretch>
        </p:blipFill>
        <p:spPr>
          <a:xfrm>
            <a:off x="3439553" y="75971"/>
            <a:ext cx="5195417" cy="3684996"/>
          </a:xfrm>
          <a:prstGeom prst="rect">
            <a:avLst/>
          </a:prstGeom>
        </p:spPr>
      </p:pic>
    </p:spTree>
    <p:extLst>
      <p:ext uri="{BB962C8B-B14F-4D97-AF65-F5344CB8AC3E}">
        <p14:creationId xmlns:p14="http://schemas.microsoft.com/office/powerpoint/2010/main" val="3444692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1026" name="Picture 2" descr="https://lh6.googleusercontent.com/7fy8yVCXN0opQ5ZR7-M4VgiwZTsImbhVy0oGc856tdvPY4YVe4m7o9yQ5GptkNscjCy5gFu7H3j2AriNlezCy79Zv_B8kxCfjWygq8wBasZK1rVpZtRQwMOifBVUxBb-FeuD9TeiOkQ"/>
          <p:cNvPicPr>
            <a:picLocks noChangeAspect="1" noChangeArrowheads="1"/>
          </p:cNvPicPr>
          <p:nvPr/>
        </p:nvPicPr>
        <p:blipFill rotWithShape="1">
          <a:blip r:embed="rId3">
            <a:extLst>
              <a:ext uri="{28A0092B-C50C-407E-A947-70E740481C1C}">
                <a14:useLocalDpi xmlns:a14="http://schemas.microsoft.com/office/drawing/2010/main" val="0"/>
              </a:ext>
            </a:extLst>
          </a:blip>
          <a:srcRect l="1270" r="3894" b="1"/>
          <a:stretch/>
        </p:blipFill>
        <p:spPr bwMode="auto">
          <a:xfrm>
            <a:off x="1141412" y="2497720"/>
            <a:ext cx="4662140" cy="3047892"/>
          </a:xfrm>
          <a:prstGeom prst="round2DiagRect">
            <a:avLst>
              <a:gd name="adj1" fmla="val 4860"/>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1413" y="618518"/>
            <a:ext cx="9905998" cy="1478570"/>
          </a:xfrm>
        </p:spPr>
        <p:txBody>
          <a:bodyPr>
            <a:normAutofit/>
          </a:bodyPr>
          <a:lstStyle/>
          <a:p>
            <a:pPr algn="ctr"/>
            <a:r>
              <a:rPr lang="en-IE"/>
              <a:t>Stakeholders </a:t>
            </a:r>
          </a:p>
        </p:txBody>
      </p:sp>
      <p:sp>
        <p:nvSpPr>
          <p:cNvPr id="3" name="Content Placeholder 2"/>
          <p:cNvSpPr>
            <a:spLocks noGrp="1"/>
          </p:cNvSpPr>
          <p:nvPr>
            <p:ph idx="1"/>
          </p:nvPr>
        </p:nvSpPr>
        <p:spPr>
          <a:xfrm>
            <a:off x="6204479" y="2249487"/>
            <a:ext cx="4844521" cy="3541714"/>
          </a:xfrm>
        </p:spPr>
        <p:txBody>
          <a:bodyPr anchor="ctr">
            <a:normAutofit/>
          </a:bodyPr>
          <a:lstStyle/>
          <a:p>
            <a:pPr fontAlgn="base"/>
            <a:r>
              <a:rPr lang="en-IE"/>
              <a:t>Elderly and ageing relatives</a:t>
            </a:r>
          </a:p>
          <a:p>
            <a:pPr fontAlgn="base"/>
            <a:r>
              <a:rPr lang="en-IE"/>
              <a:t>Students of health sciences (eg. nursing, occupational therapy, speech therapy), some with clinical experience</a:t>
            </a:r>
          </a:p>
          <a:p>
            <a:endParaRPr lang="en-IE" dirty="0"/>
          </a:p>
        </p:txBody>
      </p:sp>
    </p:spTree>
    <p:extLst>
      <p:ext uri="{BB962C8B-B14F-4D97-AF65-F5344CB8AC3E}">
        <p14:creationId xmlns:p14="http://schemas.microsoft.com/office/powerpoint/2010/main" val="893404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9311" y="361343"/>
            <a:ext cx="10668792" cy="1478570"/>
          </a:xfrm>
        </p:spPr>
        <p:txBody>
          <a:bodyPr/>
          <a:lstStyle/>
          <a:p>
            <a:pPr algn="ctr"/>
            <a:r>
              <a:rPr lang="en-IE" dirty="0"/>
              <a:t>Need-finding research &amp; concept Development</a:t>
            </a:r>
          </a:p>
        </p:txBody>
      </p:sp>
      <p:pic>
        <p:nvPicPr>
          <p:cNvPr id="3074" name="Picture 2" descr="15057977_1463452680338218_668968620_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8764" y="2550153"/>
            <a:ext cx="3559397" cy="266954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15354079_1488047047878781_1339757798_o.jpg"/>
          <p:cNvPicPr>
            <a:picLocks noChangeAspect="1" noChangeArrowheads="1"/>
          </p:cNvPicPr>
          <p:nvPr/>
        </p:nvPicPr>
        <p:blipFill rotWithShape="1">
          <a:blip r:embed="rId4">
            <a:extLst>
              <a:ext uri="{28A0092B-C50C-407E-A947-70E740481C1C}">
                <a14:useLocalDpi xmlns:a14="http://schemas.microsoft.com/office/drawing/2010/main" val="0"/>
              </a:ext>
            </a:extLst>
          </a:blip>
          <a:srcRect l="15783" t="7891" r="20988" b="28151"/>
          <a:stretch/>
        </p:blipFill>
        <p:spPr bwMode="auto">
          <a:xfrm>
            <a:off x="8599253" y="2097088"/>
            <a:ext cx="2754329" cy="3714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99397" l="1897" r="98448"/>
                    </a14:imgEffect>
                  </a14:imgLayer>
                </a14:imgProps>
              </a:ext>
            </a:extLst>
          </a:blip>
          <a:stretch>
            <a:fillRect/>
          </a:stretch>
        </p:blipFill>
        <p:spPr>
          <a:xfrm>
            <a:off x="4307347" y="1839913"/>
            <a:ext cx="4012720" cy="4586955"/>
          </a:xfrm>
          <a:prstGeom prst="rect">
            <a:avLst/>
          </a:prstGeom>
        </p:spPr>
      </p:pic>
    </p:spTree>
    <p:extLst>
      <p:ext uri="{BB962C8B-B14F-4D97-AF65-F5344CB8AC3E}">
        <p14:creationId xmlns:p14="http://schemas.microsoft.com/office/powerpoint/2010/main" val="158170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250"/>
                                  </p:stCondLst>
                                  <p:childTnLst>
                                    <p:set>
                                      <p:cBhvr>
                                        <p:cTn id="20" dur="1" fill="hold">
                                          <p:stCondLst>
                                            <p:cond delay="0"/>
                                          </p:stCondLst>
                                        </p:cTn>
                                        <p:tgtEl>
                                          <p:spTgt spid="3085"/>
                                        </p:tgtEl>
                                        <p:attrNameLst>
                                          <p:attrName>style.visibility</p:attrName>
                                        </p:attrNameLst>
                                      </p:cBhvr>
                                      <p:to>
                                        <p:strVal val="visible"/>
                                      </p:to>
                                    </p:set>
                                    <p:anim calcmode="lin" valueType="num">
                                      <p:cBhvr>
                                        <p:cTn id="21" dur="500" fill="hold"/>
                                        <p:tgtEl>
                                          <p:spTgt spid="3085"/>
                                        </p:tgtEl>
                                        <p:attrNameLst>
                                          <p:attrName>ppt_w</p:attrName>
                                        </p:attrNameLst>
                                      </p:cBhvr>
                                      <p:tavLst>
                                        <p:tav tm="0">
                                          <p:val>
                                            <p:fltVal val="0"/>
                                          </p:val>
                                        </p:tav>
                                        <p:tav tm="100000">
                                          <p:val>
                                            <p:strVal val="#ppt_w"/>
                                          </p:val>
                                        </p:tav>
                                      </p:tavLst>
                                    </p:anim>
                                    <p:anim calcmode="lin" valueType="num">
                                      <p:cBhvr>
                                        <p:cTn id="22" dur="500" fill="hold"/>
                                        <p:tgtEl>
                                          <p:spTgt spid="3085"/>
                                        </p:tgtEl>
                                        <p:attrNameLst>
                                          <p:attrName>ppt_h</p:attrName>
                                        </p:attrNameLst>
                                      </p:cBhvr>
                                      <p:tavLst>
                                        <p:tav tm="0">
                                          <p:val>
                                            <p:fltVal val="0"/>
                                          </p:val>
                                        </p:tav>
                                        <p:tav tm="100000">
                                          <p:val>
                                            <p:strVal val="#ppt_h"/>
                                          </p:val>
                                        </p:tav>
                                      </p:tavLst>
                                    </p:anim>
                                    <p:animEffect transition="in" filter="fade">
                                      <p:cBhvr>
                                        <p:cTn id="23" dur="5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4000" dirty="0"/>
              <a:t>Mission Statement</a:t>
            </a:r>
          </a:p>
        </p:txBody>
      </p:sp>
      <p:sp>
        <p:nvSpPr>
          <p:cNvPr id="3" name="Content Placeholder 2"/>
          <p:cNvSpPr>
            <a:spLocks noGrp="1"/>
          </p:cNvSpPr>
          <p:nvPr>
            <p:ph idx="1"/>
          </p:nvPr>
        </p:nvSpPr>
        <p:spPr>
          <a:xfrm>
            <a:off x="1393824" y="1207294"/>
            <a:ext cx="9401175" cy="4514849"/>
          </a:xfrm>
        </p:spPr>
        <p:txBody>
          <a:bodyPr>
            <a:normAutofit fontScale="77500" lnSpcReduction="20000"/>
          </a:bodyPr>
          <a:lstStyle/>
          <a:p>
            <a:pPr marL="0" indent="0">
              <a:buNone/>
            </a:pPr>
            <a:endParaRPr lang="en-IE" sz="3800" b="1" dirty="0"/>
          </a:p>
          <a:p>
            <a:pPr algn="ctr"/>
            <a:endParaRPr lang="en-IE" sz="4600" b="1" dirty="0"/>
          </a:p>
          <a:p>
            <a:pPr marL="0" indent="0" algn="ctr">
              <a:buNone/>
            </a:pPr>
            <a:r>
              <a:rPr lang="en-IE" sz="4600" b="1" dirty="0"/>
              <a:t>“ Our aim is to develop a means of minimising the harm caused to individuals by falling through reducing the incidence of falling and/or further enabling fall victims to seek help.”</a:t>
            </a:r>
            <a:endParaRPr lang="en-IE" sz="4600" dirty="0"/>
          </a:p>
          <a:p>
            <a:pPr marL="0" indent="0">
              <a:buNone/>
            </a:pPr>
            <a:br>
              <a:rPr lang="en-IE" dirty="0"/>
            </a:br>
            <a:endParaRPr lang="en-IE" dirty="0"/>
          </a:p>
        </p:txBody>
      </p:sp>
    </p:spTree>
    <p:extLst>
      <p:ext uri="{BB962C8B-B14F-4D97-AF65-F5344CB8AC3E}">
        <p14:creationId xmlns:p14="http://schemas.microsoft.com/office/powerpoint/2010/main" val="672661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a:t>Concept 1: Smart Walking Stick</a:t>
            </a:r>
          </a:p>
        </p:txBody>
      </p:sp>
      <p:pic>
        <p:nvPicPr>
          <p:cNvPr id="1026" name="Picture 2" descr="smart kab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10567" y="2628107"/>
            <a:ext cx="1967617" cy="3541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40682" y="2097088"/>
            <a:ext cx="2309813" cy="2585323"/>
          </a:xfrm>
          <a:prstGeom prst="rect">
            <a:avLst/>
          </a:prstGeom>
        </p:spPr>
        <p:txBody>
          <a:bodyPr wrap="square">
            <a:spAutoFit/>
          </a:bodyPr>
          <a:lstStyle/>
          <a:p>
            <a:r>
              <a:rPr lang="en-IE" dirty="0">
                <a:latin typeface="Arial" panose="020B0604020202020204" pitchFamily="34" charset="0"/>
              </a:rPr>
              <a:t>Bright LED lights in handle to help the user see their path when walking in the dark and to make users more visible to motorists</a:t>
            </a:r>
            <a:endParaRPr lang="en-IE" dirty="0"/>
          </a:p>
          <a:p>
            <a:br>
              <a:rPr lang="en-IE" dirty="0"/>
            </a:br>
            <a:endParaRPr lang="en-IE" dirty="0"/>
          </a:p>
        </p:txBody>
      </p:sp>
      <p:sp>
        <p:nvSpPr>
          <p:cNvPr id="6" name="Rectangle 5"/>
          <p:cNvSpPr/>
          <p:nvPr/>
        </p:nvSpPr>
        <p:spPr>
          <a:xfrm>
            <a:off x="8421246" y="2097088"/>
            <a:ext cx="2365816" cy="4524315"/>
          </a:xfrm>
          <a:prstGeom prst="rect">
            <a:avLst/>
          </a:prstGeom>
        </p:spPr>
        <p:txBody>
          <a:bodyPr wrap="square">
            <a:spAutoFit/>
          </a:bodyPr>
          <a:lstStyle/>
          <a:p>
            <a:r>
              <a:rPr lang="en-IE" dirty="0">
                <a:latin typeface="Arial" panose="020B0604020202020204" pitchFamily="34" charset="0"/>
              </a:rPr>
              <a:t>Ultrasonic sensors at the foot of the stick measure the distance to the ground and haptic feedback (vibration) is felt at the handle. This could alert the user to upcoming obstacles or uneven surfaces, such as steps, which if unnoticed could cause a fall.</a:t>
            </a:r>
            <a:endParaRPr lang="en-IE" dirty="0"/>
          </a:p>
          <a:p>
            <a:br>
              <a:rPr lang="en-IE" dirty="0"/>
            </a:br>
            <a:endParaRPr lang="en-IE" dirty="0"/>
          </a:p>
        </p:txBody>
      </p:sp>
      <p:cxnSp>
        <p:nvCxnSpPr>
          <p:cNvPr id="8" name="Straight Arrow Connector 7"/>
          <p:cNvCxnSpPr/>
          <p:nvPr/>
        </p:nvCxnSpPr>
        <p:spPr>
          <a:xfrm flipH="1">
            <a:off x="5943600" y="5664994"/>
            <a:ext cx="21288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6603206" y="3103999"/>
            <a:ext cx="16764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V="1">
            <a:off x="4052316" y="3003986"/>
            <a:ext cx="1297781" cy="249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302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a:t>Concept 2: Adjustable Back Pad </a:t>
            </a:r>
          </a:p>
        </p:txBody>
      </p:sp>
      <p:pic>
        <p:nvPicPr>
          <p:cNvPr id="2050" name="Picture 2" descr="20161204_23093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12557" y="1878806"/>
            <a:ext cx="2514154" cy="44696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1413" y="1674316"/>
            <a:ext cx="2202656" cy="2031325"/>
          </a:xfrm>
          <a:prstGeom prst="rect">
            <a:avLst/>
          </a:prstGeom>
        </p:spPr>
        <p:txBody>
          <a:bodyPr wrap="square">
            <a:spAutoFit/>
          </a:bodyPr>
          <a:lstStyle/>
          <a:p>
            <a:r>
              <a:rPr lang="en-IE" dirty="0">
                <a:latin typeface="Arial" panose="020B0604020202020204" pitchFamily="34" charset="0"/>
              </a:rPr>
              <a:t>The pad is placed behind the user on a chair or bed and extends forward on the push of a button to support the user in getting up.</a:t>
            </a:r>
            <a:endParaRPr lang="en-IE" dirty="0"/>
          </a:p>
        </p:txBody>
      </p:sp>
      <p:sp>
        <p:nvSpPr>
          <p:cNvPr id="5" name="Rectangle 4"/>
          <p:cNvSpPr/>
          <p:nvPr/>
        </p:nvSpPr>
        <p:spPr>
          <a:xfrm>
            <a:off x="1141413" y="4479042"/>
            <a:ext cx="2988469" cy="1477328"/>
          </a:xfrm>
          <a:prstGeom prst="rect">
            <a:avLst/>
          </a:prstGeom>
        </p:spPr>
        <p:txBody>
          <a:bodyPr wrap="square">
            <a:spAutoFit/>
          </a:bodyPr>
          <a:lstStyle/>
          <a:p>
            <a:r>
              <a:rPr lang="en-IE" dirty="0">
                <a:latin typeface="Arial" panose="020B0604020202020204" pitchFamily="34" charset="0"/>
              </a:rPr>
              <a:t>The</a:t>
            </a:r>
            <a:r>
              <a:rPr lang="en-IE" dirty="0">
                <a:solidFill>
                  <a:srgbClr val="000000"/>
                </a:solidFill>
                <a:latin typeface="Arial" panose="020B0604020202020204" pitchFamily="34" charset="0"/>
              </a:rPr>
              <a:t> </a:t>
            </a:r>
            <a:r>
              <a:rPr lang="en-IE" b="1" dirty="0">
                <a:solidFill>
                  <a:srgbClr val="CC0000"/>
                </a:solidFill>
                <a:latin typeface="Arial" panose="020B0604020202020204" pitchFamily="34" charset="0"/>
              </a:rPr>
              <a:t>red</a:t>
            </a:r>
            <a:r>
              <a:rPr lang="en-IE" dirty="0">
                <a:solidFill>
                  <a:srgbClr val="000000"/>
                </a:solidFill>
                <a:latin typeface="Arial" panose="020B0604020202020204" pitchFamily="34" charset="0"/>
              </a:rPr>
              <a:t> </a:t>
            </a:r>
            <a:r>
              <a:rPr lang="en-IE" dirty="0">
                <a:latin typeface="Arial" panose="020B0604020202020204" pitchFamily="34" charset="0"/>
              </a:rPr>
              <a:t>shows the adjustable area that alters the angle of the sections</a:t>
            </a:r>
            <a:r>
              <a:rPr lang="en-IE" dirty="0">
                <a:solidFill>
                  <a:srgbClr val="000000"/>
                </a:solidFill>
                <a:latin typeface="Arial" panose="020B0604020202020204" pitchFamily="34" charset="0"/>
              </a:rPr>
              <a:t>.</a:t>
            </a:r>
            <a:endParaRPr lang="en-IE" dirty="0"/>
          </a:p>
          <a:p>
            <a:br>
              <a:rPr lang="en-IE" dirty="0"/>
            </a:br>
            <a:endParaRPr lang="en-IE" dirty="0"/>
          </a:p>
        </p:txBody>
      </p:sp>
      <p:sp>
        <p:nvSpPr>
          <p:cNvPr id="6" name="Rectangle 5"/>
          <p:cNvSpPr/>
          <p:nvPr/>
        </p:nvSpPr>
        <p:spPr>
          <a:xfrm>
            <a:off x="8273705" y="2079626"/>
            <a:ext cx="3174206" cy="923330"/>
          </a:xfrm>
          <a:prstGeom prst="rect">
            <a:avLst/>
          </a:prstGeom>
        </p:spPr>
        <p:txBody>
          <a:bodyPr wrap="square">
            <a:spAutoFit/>
          </a:bodyPr>
          <a:lstStyle/>
          <a:p>
            <a:r>
              <a:rPr lang="en-IE" dirty="0">
                <a:latin typeface="Arial" panose="020B0604020202020204" pitchFamily="34" charset="0"/>
              </a:rPr>
              <a:t>The</a:t>
            </a:r>
            <a:r>
              <a:rPr lang="en-IE" dirty="0">
                <a:solidFill>
                  <a:srgbClr val="000000"/>
                </a:solidFill>
                <a:latin typeface="Arial" panose="020B0604020202020204" pitchFamily="34" charset="0"/>
              </a:rPr>
              <a:t> </a:t>
            </a:r>
            <a:r>
              <a:rPr lang="en-IE" b="1" dirty="0">
                <a:solidFill>
                  <a:srgbClr val="0B5394"/>
                </a:solidFill>
                <a:latin typeface="Arial" panose="020B0604020202020204" pitchFamily="34" charset="0"/>
              </a:rPr>
              <a:t>blue</a:t>
            </a:r>
            <a:r>
              <a:rPr lang="en-IE" dirty="0">
                <a:solidFill>
                  <a:srgbClr val="000000"/>
                </a:solidFill>
                <a:latin typeface="Arial" panose="020B0604020202020204" pitchFamily="34" charset="0"/>
              </a:rPr>
              <a:t> </a:t>
            </a:r>
            <a:r>
              <a:rPr lang="en-IE" dirty="0">
                <a:latin typeface="Arial" panose="020B0604020202020204" pitchFamily="34" charset="0"/>
              </a:rPr>
              <a:t>section will be</a:t>
            </a:r>
            <a:r>
              <a:rPr lang="en-IE" dirty="0">
                <a:solidFill>
                  <a:srgbClr val="000000"/>
                </a:solidFill>
                <a:latin typeface="Arial" panose="020B0604020202020204" pitchFamily="34" charset="0"/>
              </a:rPr>
              <a:t> </a:t>
            </a:r>
            <a:r>
              <a:rPr lang="en-IE" dirty="0">
                <a:latin typeface="Arial" panose="020B0604020202020204" pitchFamily="34" charset="0"/>
              </a:rPr>
              <a:t>strong material to hold the weight of the user. </a:t>
            </a:r>
            <a:endParaRPr lang="en-IE" dirty="0"/>
          </a:p>
        </p:txBody>
      </p:sp>
      <p:sp>
        <p:nvSpPr>
          <p:cNvPr id="7" name="Rectangle 6"/>
          <p:cNvSpPr/>
          <p:nvPr/>
        </p:nvSpPr>
        <p:spPr>
          <a:xfrm>
            <a:off x="8448726" y="4063097"/>
            <a:ext cx="2295525" cy="1754326"/>
          </a:xfrm>
          <a:prstGeom prst="rect">
            <a:avLst/>
          </a:prstGeom>
        </p:spPr>
        <p:txBody>
          <a:bodyPr wrap="square">
            <a:spAutoFit/>
          </a:bodyPr>
          <a:lstStyle/>
          <a:p>
            <a:r>
              <a:rPr lang="en-IE" dirty="0">
                <a:latin typeface="Arial" panose="020B0604020202020204" pitchFamily="34" charset="0"/>
              </a:rPr>
              <a:t>The </a:t>
            </a:r>
            <a:r>
              <a:rPr lang="en-IE" b="1" dirty="0">
                <a:solidFill>
                  <a:srgbClr val="38761D"/>
                </a:solidFill>
                <a:latin typeface="Arial" panose="020B0604020202020204" pitchFamily="34" charset="0"/>
              </a:rPr>
              <a:t>green</a:t>
            </a:r>
            <a:r>
              <a:rPr lang="en-IE" dirty="0">
                <a:solidFill>
                  <a:srgbClr val="000000"/>
                </a:solidFill>
                <a:latin typeface="Arial" panose="020B0604020202020204" pitchFamily="34" charset="0"/>
              </a:rPr>
              <a:t> </a:t>
            </a:r>
            <a:r>
              <a:rPr lang="en-IE" dirty="0">
                <a:latin typeface="Arial" panose="020B0604020202020204" pitchFamily="34" charset="0"/>
              </a:rPr>
              <a:t>should adjust to the shape of the user’s back so that the sit to stand transition is comfortable.</a:t>
            </a:r>
            <a:endParaRPr lang="en-IE" dirty="0"/>
          </a:p>
        </p:txBody>
      </p:sp>
      <p:cxnSp>
        <p:nvCxnSpPr>
          <p:cNvPr id="9" name="Straight Arrow Connector 8"/>
          <p:cNvCxnSpPr/>
          <p:nvPr/>
        </p:nvCxnSpPr>
        <p:spPr>
          <a:xfrm flipH="1">
            <a:off x="7326711" y="2278856"/>
            <a:ext cx="946994" cy="5429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H="1">
            <a:off x="6707586" y="4313634"/>
            <a:ext cx="1741140" cy="436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V="1">
            <a:off x="3559326" y="4063097"/>
            <a:ext cx="1805630" cy="4725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35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Concept 3: Fall Risk device (Final concept)</a:t>
            </a:r>
          </a:p>
        </p:txBody>
      </p:sp>
      <p:pic>
        <p:nvPicPr>
          <p:cNvPr id="7" name="Picture 13" descr="15354079_1488047047878781_1339757798_o.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783" t="7891" r="20988" b="28151"/>
          <a:stretch/>
        </p:blipFill>
        <p:spPr bwMode="auto">
          <a:xfrm>
            <a:off x="4570341" y="2097088"/>
            <a:ext cx="3048141" cy="41110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466929" y="3392521"/>
            <a:ext cx="2391566" cy="1200329"/>
          </a:xfrm>
          <a:prstGeom prst="rect">
            <a:avLst/>
          </a:prstGeom>
        </p:spPr>
        <p:txBody>
          <a:bodyPr wrap="square">
            <a:spAutoFit/>
          </a:bodyPr>
          <a:lstStyle/>
          <a:p>
            <a:r>
              <a:rPr lang="en-IE" dirty="0">
                <a:latin typeface="Arial" panose="020B0604020202020204" pitchFamily="34" charset="0"/>
              </a:rPr>
              <a:t>Tiredness: Calibrate threshold distance. Track steps walked per hour. </a:t>
            </a:r>
            <a:endParaRPr lang="en-IE" dirty="0"/>
          </a:p>
        </p:txBody>
      </p:sp>
      <p:sp>
        <p:nvSpPr>
          <p:cNvPr id="8" name="Rectangle 7"/>
          <p:cNvSpPr/>
          <p:nvPr/>
        </p:nvSpPr>
        <p:spPr>
          <a:xfrm>
            <a:off x="1526381" y="3851414"/>
            <a:ext cx="2195513" cy="1200329"/>
          </a:xfrm>
          <a:prstGeom prst="rect">
            <a:avLst/>
          </a:prstGeom>
        </p:spPr>
        <p:txBody>
          <a:bodyPr wrap="square">
            <a:spAutoFit/>
          </a:bodyPr>
          <a:lstStyle/>
          <a:p>
            <a:r>
              <a:rPr lang="en-IE" dirty="0">
                <a:latin typeface="Arial" panose="020B0604020202020204" pitchFamily="34" charset="0"/>
              </a:rPr>
              <a:t>Accelerometers: Used to detect if a fall/stumble has occurred.</a:t>
            </a:r>
            <a:endParaRPr lang="en-IE" dirty="0"/>
          </a:p>
        </p:txBody>
      </p:sp>
      <p:cxnSp>
        <p:nvCxnSpPr>
          <p:cNvPr id="10" name="Straight Arrow Connector 9"/>
          <p:cNvCxnSpPr>
            <a:cxnSpLocks/>
          </p:cNvCxnSpPr>
          <p:nvPr/>
        </p:nvCxnSpPr>
        <p:spPr>
          <a:xfrm flipV="1">
            <a:off x="3402163" y="3851414"/>
            <a:ext cx="2112812" cy="1412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6172164" y="3575658"/>
            <a:ext cx="2114550" cy="3769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33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306572"/>
            <a:ext cx="9905998" cy="1478570"/>
          </a:xfrm>
        </p:spPr>
        <p:txBody>
          <a:bodyPr>
            <a:normAutofit/>
          </a:bodyPr>
          <a:lstStyle/>
          <a:p>
            <a:pPr algn="ctr"/>
            <a:r>
              <a:rPr lang="en-IE" sz="4000" dirty="0"/>
              <a:t>Final Concept Evaluation</a:t>
            </a:r>
          </a:p>
        </p:txBody>
      </p:sp>
      <p:sp>
        <p:nvSpPr>
          <p:cNvPr id="3" name="Content Placeholder 2"/>
          <p:cNvSpPr>
            <a:spLocks noGrp="1"/>
          </p:cNvSpPr>
          <p:nvPr>
            <p:ph idx="1"/>
          </p:nvPr>
        </p:nvSpPr>
        <p:spPr>
          <a:xfrm>
            <a:off x="1141413" y="1785142"/>
            <a:ext cx="10261598" cy="4844257"/>
          </a:xfrm>
        </p:spPr>
        <p:txBody>
          <a:bodyPr>
            <a:normAutofit lnSpcReduction="10000"/>
          </a:bodyPr>
          <a:lstStyle/>
          <a:p>
            <a:pPr marL="0" indent="0">
              <a:buNone/>
            </a:pPr>
            <a:r>
              <a:rPr lang="en-IE" b="1" dirty="0"/>
              <a:t>Quotes from stakeholders:</a:t>
            </a:r>
            <a:endParaRPr lang="en-IE" dirty="0"/>
          </a:p>
          <a:p>
            <a:r>
              <a:rPr lang="en-IE" b="1" dirty="0"/>
              <a:t>“I like the idea, but it still needs some work. It would be a good way of tracking fall history, maybe you could have the patient's medical history in it too?” - </a:t>
            </a:r>
            <a:r>
              <a:rPr lang="en-IE" i="1" dirty="0"/>
              <a:t>Medical Student, TCD</a:t>
            </a:r>
            <a:endParaRPr lang="en-IE" dirty="0"/>
          </a:p>
          <a:p>
            <a:r>
              <a:rPr lang="en-IE" b="1" dirty="0"/>
              <a:t>“ I would wear something like this if it would warn me that I was about to fall. I won't wear it if it's ugly though!” - </a:t>
            </a:r>
            <a:r>
              <a:rPr lang="en-IE" i="1" dirty="0"/>
              <a:t>Charlotte’s fashion conscience Nana</a:t>
            </a:r>
            <a:endParaRPr lang="en-IE" dirty="0"/>
          </a:p>
          <a:p>
            <a:pPr marL="0" indent="0">
              <a:buNone/>
            </a:pPr>
            <a:br>
              <a:rPr lang="en-IE" dirty="0"/>
            </a:br>
            <a:r>
              <a:rPr lang="en-IE" b="1" dirty="0"/>
              <a:t>The clinicians at MISA also thought it was an interesting idea, but said it needed some work and we need to figure out ways of measuring these values. One mentioned ‘toe clearance’, something that was researched and developed.</a:t>
            </a:r>
            <a:endParaRPr lang="en-IE" dirty="0"/>
          </a:p>
        </p:txBody>
      </p:sp>
    </p:spTree>
    <p:extLst>
      <p:ext uri="{BB962C8B-B14F-4D97-AF65-F5344CB8AC3E}">
        <p14:creationId xmlns:p14="http://schemas.microsoft.com/office/powerpoint/2010/main" val="3825235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9998" y="488830"/>
            <a:ext cx="10008553" cy="860992"/>
          </a:xfrm>
        </p:spPr>
        <p:txBody>
          <a:bodyPr>
            <a:normAutofit/>
          </a:bodyPr>
          <a:lstStyle/>
          <a:p>
            <a:pPr algn="ctr"/>
            <a:r>
              <a:rPr lang="en-IE" sz="4400" dirty="0"/>
              <a:t>Final Concept: Fall Finder</a:t>
            </a:r>
          </a:p>
        </p:txBody>
      </p:sp>
      <p:pic>
        <p:nvPicPr>
          <p:cNvPr id="4" name="Content Placeholder 3"/>
          <p:cNvPicPr>
            <a:picLocks noGrp="1" noChangeAspect="1"/>
          </p:cNvPicPr>
          <p:nvPr>
            <p:ph idx="1"/>
          </p:nvPr>
        </p:nvPicPr>
        <p:blipFill>
          <a:blip r:embed="rId2"/>
          <a:stretch>
            <a:fillRect/>
          </a:stretch>
        </p:blipFill>
        <p:spPr>
          <a:xfrm>
            <a:off x="2841417" y="2128372"/>
            <a:ext cx="2026668" cy="3602966"/>
          </a:xfrm>
        </p:spPr>
      </p:pic>
      <p:sp>
        <p:nvSpPr>
          <p:cNvPr id="6" name="Text Placeholder 5"/>
          <p:cNvSpPr>
            <a:spLocks noGrp="1"/>
          </p:cNvSpPr>
          <p:nvPr>
            <p:ph type="body" sz="half" idx="2"/>
          </p:nvPr>
        </p:nvSpPr>
        <p:spPr>
          <a:xfrm>
            <a:off x="5571332" y="2128371"/>
            <a:ext cx="5765799" cy="3900953"/>
          </a:xfrm>
        </p:spPr>
        <p:txBody>
          <a:bodyPr>
            <a:normAutofit fontScale="92500" lnSpcReduction="10000"/>
          </a:bodyPr>
          <a:lstStyle/>
          <a:p>
            <a:pPr algn="ctr"/>
            <a:r>
              <a:rPr lang="en-IE" sz="2800" b="1" dirty="0"/>
              <a:t>KEY FEATURES</a:t>
            </a:r>
          </a:p>
          <a:p>
            <a:pPr marL="342900" indent="-342900">
              <a:buFont typeface="Arial" panose="020B0604020202020204" pitchFamily="34" charset="0"/>
              <a:buChar char="•"/>
            </a:pPr>
            <a:r>
              <a:rPr lang="en-IE" sz="2800" dirty="0"/>
              <a:t>Toe Clearance: distance between toe and ground. Source of many stumbles. Records all stumbles.</a:t>
            </a:r>
          </a:p>
          <a:p>
            <a:pPr marL="342900" indent="-342900">
              <a:buFont typeface="Arial" panose="020B0604020202020204" pitchFamily="34" charset="0"/>
              <a:buChar char="•"/>
            </a:pPr>
            <a:r>
              <a:rPr lang="en-IE" sz="2800" dirty="0"/>
              <a:t>Pedometer to measure steps taken</a:t>
            </a:r>
          </a:p>
          <a:p>
            <a:pPr marL="342900" indent="-342900">
              <a:buFont typeface="Arial" panose="020B0604020202020204" pitchFamily="34" charset="0"/>
              <a:buChar char="•"/>
            </a:pPr>
            <a:r>
              <a:rPr lang="en-IE" sz="2800" dirty="0"/>
              <a:t>Accelerometer to measure falls</a:t>
            </a:r>
          </a:p>
          <a:p>
            <a:pPr marL="342900" indent="-342900">
              <a:buFont typeface="Arial" panose="020B0604020202020204" pitchFamily="34" charset="0"/>
              <a:buChar char="•"/>
            </a:pPr>
            <a:r>
              <a:rPr lang="en-IE" sz="2800" dirty="0"/>
              <a:t>SD card accessible by users caregiver </a:t>
            </a:r>
          </a:p>
        </p:txBody>
      </p:sp>
      <p:pic>
        <p:nvPicPr>
          <p:cNvPr id="5" name="Picture 4"/>
          <p:cNvPicPr>
            <a:picLocks noChangeAspect="1"/>
          </p:cNvPicPr>
          <p:nvPr/>
        </p:nvPicPr>
        <p:blipFill>
          <a:blip r:embed="rId3"/>
          <a:stretch>
            <a:fillRect/>
          </a:stretch>
        </p:blipFill>
        <p:spPr>
          <a:xfrm>
            <a:off x="669925" y="2128372"/>
            <a:ext cx="2026035" cy="3602966"/>
          </a:xfrm>
          <a:prstGeom prst="rect">
            <a:avLst/>
          </a:prstGeom>
        </p:spPr>
      </p:pic>
    </p:spTree>
    <p:extLst>
      <p:ext uri="{BB962C8B-B14F-4D97-AF65-F5344CB8AC3E}">
        <p14:creationId xmlns:p14="http://schemas.microsoft.com/office/powerpoint/2010/main" val="18911889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97</TotalTime>
  <Words>595</Words>
  <Application>Microsoft Office PowerPoint</Application>
  <PresentationFormat>Widescreen</PresentationFormat>
  <Paragraphs>57</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Trebuchet MS</vt:lpstr>
      <vt:lpstr>Tw Cen MT</vt:lpstr>
      <vt:lpstr>Circuit</vt:lpstr>
      <vt:lpstr>Group 14: Fall Finder</vt:lpstr>
      <vt:lpstr>Stakeholders </vt:lpstr>
      <vt:lpstr>Need-finding research &amp; concept Development</vt:lpstr>
      <vt:lpstr>Mission Statement</vt:lpstr>
      <vt:lpstr>Concept 1: Smart Walking Stick</vt:lpstr>
      <vt:lpstr>Concept 2: Adjustable Back Pad </vt:lpstr>
      <vt:lpstr>Concept 3: Fall Risk device (Final concept)</vt:lpstr>
      <vt:lpstr>Final Concept Evaluation</vt:lpstr>
      <vt:lpstr>Final Concept: Fall Finder</vt:lpstr>
      <vt:lpstr>The Engineering bits </vt:lpstr>
      <vt:lpstr>What can be improved? </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14: Fall Finder</dc:title>
  <dc:creator>Charlotte Weever</dc:creator>
  <cp:lastModifiedBy>Charlotte Weever</cp:lastModifiedBy>
  <cp:revision>12</cp:revision>
  <dcterms:created xsi:type="dcterms:W3CDTF">2017-03-05T21:51:47Z</dcterms:created>
  <dcterms:modified xsi:type="dcterms:W3CDTF">2017-03-05T23:31:38Z</dcterms:modified>
</cp:coreProperties>
</file>